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</p:sldMasterIdLst>
  <p:notesMasterIdLst>
    <p:notesMasterId r:id="rId33"/>
  </p:notesMasterIdLst>
  <p:sldIdLst>
    <p:sldId id="319" r:id="rId2"/>
    <p:sldId id="258" r:id="rId3"/>
    <p:sldId id="320" r:id="rId4"/>
    <p:sldId id="321" r:id="rId5"/>
    <p:sldId id="263" r:id="rId6"/>
    <p:sldId id="295" r:id="rId7"/>
    <p:sldId id="298" r:id="rId8"/>
    <p:sldId id="322" r:id="rId9"/>
    <p:sldId id="259" r:id="rId10"/>
    <p:sldId id="260" r:id="rId11"/>
    <p:sldId id="264" r:id="rId12"/>
    <p:sldId id="269" r:id="rId13"/>
    <p:sldId id="267" r:id="rId14"/>
    <p:sldId id="266" r:id="rId15"/>
    <p:sldId id="276" r:id="rId16"/>
    <p:sldId id="292" r:id="rId17"/>
    <p:sldId id="270" r:id="rId18"/>
    <p:sldId id="271" r:id="rId19"/>
    <p:sldId id="306" r:id="rId20"/>
    <p:sldId id="308" r:id="rId21"/>
    <p:sldId id="273" r:id="rId22"/>
    <p:sldId id="316" r:id="rId23"/>
    <p:sldId id="311" r:id="rId24"/>
    <p:sldId id="312" r:id="rId25"/>
    <p:sldId id="313" r:id="rId26"/>
    <p:sldId id="318" r:id="rId27"/>
    <p:sldId id="293" r:id="rId28"/>
    <p:sldId id="323" r:id="rId29"/>
    <p:sldId id="324" r:id="rId30"/>
    <p:sldId id="290" r:id="rId31"/>
    <p:sldId id="289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36" autoAdjust="0"/>
    <p:restoredTop sz="94590" autoAdjust="0"/>
  </p:normalViewPr>
  <p:slideViewPr>
    <p:cSldViewPr>
      <p:cViewPr varScale="1">
        <p:scale>
          <a:sx n="66" d="100"/>
          <a:sy n="66" d="100"/>
        </p:scale>
        <p:origin x="-45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12FD61-F9E8-4528-B2A1-780322EEA564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2005EA-73E5-4870-9F87-A13BD65A609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0450" y="4349750"/>
            <a:ext cx="4740275" cy="3513138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676400"/>
            <a:ext cx="4194175" cy="4422775"/>
          </a:xfrm>
        </p:spPr>
        <p:txBody>
          <a:bodyPr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Рожкова С.Н. Урок "Атмосферное давление"</a:t>
            </a:r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4E8BF0-8BC8-4E8F-A26E-CD19F676AB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4900" y="1981200"/>
            <a:ext cx="36957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914900" y="4114800"/>
            <a:ext cx="36957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393FE0-82CA-4F92-9EB0-87D4B1A487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3CB0EA-C368-40AF-824D-80BE4DD82D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E1711B-3532-46BB-862F-8108621B0A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11" Type="http://schemas.openxmlformats.org/officeDocument/2006/relationships/image" Target="../media/image11.gif"/><Relationship Id="rId5" Type="http://schemas.openxmlformats.org/officeDocument/2006/relationships/image" Target="../media/image5.gif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hyperlink" Target="../../&#1048;&#1085;&#1090;&#1077;&#1088;&#1072;&#1082;&#1090;&#1080;&#1074;&#1085;&#1072;&#1103;%20&#1072;&#1085;&#1080;&#1084;&#1072;&#1094;&#1080;&#1103;,%20&#1076;&#1077;&#1084;&#1086;&#1085;&#1089;&#1090;&#1088;&#1080;&#1088;&#1091;&#1102;&#1097;&#1072;&#1103;%20&#1086;&#1087;&#1099;&#1090;%20&#1087;&#1086;%20&#1086;&#1087;&#1088;&#1077;&#1076;&#1077;&#1083;&#1077;&#1085;&#1080;&#1102;%20&#1074;&#1077;&#1089;&#1072;%20&#1074;&#1086;&#1079;&#1076;&#1091;&#1093;&#1072;%20&#1089;%20&#1087;&#1086;&#1084;&#1086;&#1097;&#1100;&#1102;%20&#1074;&#1077;&#1089;&#1086;&#1074;.mht" TargetMode="Externa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http://images.yandex.ru/yandsearch?p=51&amp;ed=1&amp;text=%D1%84%D0%BE%D1%82%D0%BE%20%D1%87%D0%B5%D0%BB%D0%BE%D0%B2%D0%B5%D0%BA%D0%B0%20%D0%BA%D0%BE%D1%82%D0%BE%D1%80%D1%8B%D0%B9%20%D0%B5%D1%81%D1%82%20%D1%81%20%D0%BB%D0%BE%D0%B6%D0%BA%D0%B8&amp;spsite=www.kid.ru&amp;img_url=www.homegate.ru/images/photo/2310071505591.JPG&amp;rpt=simage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hyperlink" Target="http://images.yandex.ru/yandsearch?p=1&amp;ed=1&amp;text=%D1%84%D0%BE%D1%82%D0%BE%20%D1%87%D0%B5%D0%BB%D0%BE%D0%B2%D0%B5%D0%BA%D0%B0%20%D0%BF%D1%8C%D1%8E%D1%89%D0%B5%D0%B3%D0%BE%20%D0%B2%D0%BE%D0%B4%D1%83&amp;spsite=shkolazhizni.ru&amp;img_url=i.actualno.com/club.bg/files/2006/07/05/bb3d782db2.jpg&amp;rpt=simage" TargetMode="Externa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9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ellesinvest.ru/fotogal/albums/userpics/normal_DSC_0148(%EF%EE%EB%EE%F1%E0%F2%E0%FF_%F0%FB%E1%E0_%EF%F0%E8%EB%E8%EF%E0%EB%E0).jpg" TargetMode="Externa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42.gif"/><Relationship Id="rId4" Type="http://schemas.openxmlformats.org/officeDocument/2006/relationships/image" Target="../media/image4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p=0&amp;ed=1&amp;text=%20%D1%84%D0%BE%D1%82%D0%BE%20%D1%81%D0%BB%D0%BE%D0%BD%D0%B0&amp;spsite=www.photohost.ru&amp;img_url=www.photohost.ru/t/600/400/260284.jpg&amp;rpt=simage" TargetMode="Externa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8.gi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46" name="Рисунок 1" descr="ребус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71480"/>
            <a:ext cx="238125" cy="1905000"/>
          </a:xfrm>
          <a:prstGeom prst="rect">
            <a:avLst/>
          </a:prstGeom>
          <a:noFill/>
        </p:spPr>
      </p:pic>
      <p:pic>
        <p:nvPicPr>
          <p:cNvPr id="34845" name="Рисунок 3" descr="ребус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857232"/>
            <a:ext cx="1905000" cy="1524000"/>
          </a:xfrm>
          <a:prstGeom prst="rect">
            <a:avLst/>
          </a:prstGeom>
          <a:noFill/>
        </p:spPr>
      </p:pic>
      <p:pic>
        <p:nvPicPr>
          <p:cNvPr id="34844" name="Рисунок 4" descr="ребусы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74" y="428604"/>
            <a:ext cx="1905000" cy="1905000"/>
          </a:xfrm>
          <a:prstGeom prst="rect">
            <a:avLst/>
          </a:prstGeom>
          <a:noFill/>
        </p:spPr>
      </p:pic>
      <p:pic>
        <p:nvPicPr>
          <p:cNvPr id="34843" name="Рисунок 5" descr="ребусы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28992" y="2500306"/>
            <a:ext cx="400050" cy="152400"/>
          </a:xfrm>
          <a:prstGeom prst="rect">
            <a:avLst/>
          </a:prstGeom>
          <a:noFill/>
        </p:spPr>
      </p:pic>
      <p:pic>
        <p:nvPicPr>
          <p:cNvPr id="34842" name="Рисунок 6" descr="ребусы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57752" y="571480"/>
            <a:ext cx="1905000" cy="1905000"/>
          </a:xfrm>
          <a:prstGeom prst="rect">
            <a:avLst/>
          </a:prstGeom>
          <a:noFill/>
        </p:spPr>
      </p:pic>
      <p:pic>
        <p:nvPicPr>
          <p:cNvPr id="34841" name="Рисунок 7" descr="ребус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702" y="928670"/>
            <a:ext cx="238125" cy="1905000"/>
          </a:xfrm>
          <a:prstGeom prst="rect">
            <a:avLst/>
          </a:prstGeom>
          <a:noFill/>
        </p:spPr>
      </p:pic>
      <p:pic>
        <p:nvPicPr>
          <p:cNvPr id="34840" name="Рисунок 8" descr="ребусы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00892" y="642918"/>
            <a:ext cx="1590675" cy="1905000"/>
          </a:xfrm>
          <a:prstGeom prst="rect">
            <a:avLst/>
          </a:prstGeom>
          <a:noFill/>
        </p:spPr>
      </p:pic>
      <p:pic>
        <p:nvPicPr>
          <p:cNvPr id="34838" name="Рисунок 49" descr="ребусы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4286256"/>
            <a:ext cx="1905000" cy="1905000"/>
          </a:xfrm>
          <a:prstGeom prst="rect">
            <a:avLst/>
          </a:prstGeom>
          <a:noFill/>
        </p:spPr>
      </p:pic>
      <p:pic>
        <p:nvPicPr>
          <p:cNvPr id="34837" name="Рисунок 50" descr="ребусы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143108" y="4429132"/>
            <a:ext cx="1400175" cy="1714500"/>
          </a:xfrm>
          <a:prstGeom prst="rect">
            <a:avLst/>
          </a:prstGeom>
          <a:noFill/>
        </p:spPr>
      </p:pic>
      <p:pic>
        <p:nvPicPr>
          <p:cNvPr id="34836" name="Рисунок 51" descr="ребусы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714744" y="4357694"/>
            <a:ext cx="1657350" cy="1905000"/>
          </a:xfrm>
          <a:prstGeom prst="rect">
            <a:avLst/>
          </a:prstGeom>
          <a:noFill/>
        </p:spPr>
      </p:pic>
      <p:pic>
        <p:nvPicPr>
          <p:cNvPr id="34835" name="Рисунок 54" descr="ребусы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500694" y="4429132"/>
            <a:ext cx="1905000" cy="1905000"/>
          </a:xfrm>
          <a:prstGeom prst="rect">
            <a:avLst/>
          </a:prstGeom>
          <a:noFill/>
        </p:spPr>
      </p:pic>
      <p:pic>
        <p:nvPicPr>
          <p:cNvPr id="34834" name="Рисунок 94" descr="ребусы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239000" y="4500570"/>
            <a:ext cx="1905000" cy="1905000"/>
          </a:xfrm>
          <a:prstGeom prst="rect">
            <a:avLst/>
          </a:prstGeom>
          <a:noFill/>
        </p:spPr>
      </p:pic>
      <p:pic>
        <p:nvPicPr>
          <p:cNvPr id="34833" name="Рисунок 52" descr="ребусы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8501090" y="642918"/>
            <a:ext cx="238125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5A4235-735F-4799-862B-2AC67D9DFD55}" type="slidenum">
              <a:rPr lang="ru-RU"/>
              <a:pPr>
                <a:defRPr/>
              </a:pPr>
              <a:t>10</a:t>
            </a:fld>
            <a:endParaRPr lang="ru-RU"/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179388" y="1508155"/>
            <a:ext cx="8747125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200" b="1" dirty="0" smtClean="0"/>
              <a:t>Масса </a:t>
            </a:r>
            <a:r>
              <a:rPr lang="ru-RU" sz="3200" b="1" dirty="0"/>
              <a:t>воздуха в объёме </a:t>
            </a:r>
            <a:r>
              <a:rPr lang="ru-RU" sz="3200" b="1" dirty="0">
                <a:solidFill>
                  <a:srgbClr val="000000"/>
                </a:solidFill>
              </a:rPr>
              <a:t>    </a:t>
            </a:r>
            <a:r>
              <a:rPr lang="ru-RU" sz="3200" b="1" dirty="0"/>
              <a:t>     при </a:t>
            </a:r>
            <a:r>
              <a:rPr lang="ru-RU" sz="3200" b="1" dirty="0" smtClean="0"/>
              <a:t>температуре 	С    градусов и </a:t>
            </a:r>
            <a:r>
              <a:rPr lang="ru-RU" sz="3200" b="1" dirty="0"/>
              <a:t>нормальном атмосферном давлении равна </a:t>
            </a:r>
            <a:r>
              <a:rPr lang="ru-RU" sz="3200" b="1" dirty="0" smtClean="0"/>
              <a:t>1,3 </a:t>
            </a:r>
            <a:r>
              <a:rPr lang="ru-RU" sz="3200" b="1" dirty="0"/>
              <a:t>кг</a:t>
            </a:r>
            <a:r>
              <a:rPr lang="ru-RU" sz="3200" b="1" dirty="0" smtClean="0"/>
              <a:t>.</a:t>
            </a:r>
            <a:endParaRPr lang="en-US" sz="3200" b="1" dirty="0" smtClean="0"/>
          </a:p>
          <a:p>
            <a:endParaRPr lang="ru-RU" sz="3200" b="1" dirty="0"/>
          </a:p>
          <a:p>
            <a:r>
              <a:rPr lang="ru-RU" sz="3600" b="1" dirty="0"/>
              <a:t>Вес этого воздуха найдем по формуле:</a:t>
            </a:r>
          </a:p>
          <a:p>
            <a:endParaRPr lang="ru-RU" sz="3600" b="1" dirty="0"/>
          </a:p>
          <a:p>
            <a:endParaRPr lang="ru-RU" sz="3600" b="1" dirty="0"/>
          </a:p>
          <a:p>
            <a:r>
              <a:rPr lang="ru-RU" sz="3600" b="1" dirty="0" smtClean="0"/>
              <a:t> </a:t>
            </a:r>
            <a:r>
              <a:rPr lang="en-US" sz="3600" b="1" i="1" dirty="0" smtClean="0">
                <a:solidFill>
                  <a:srgbClr val="000000"/>
                </a:solidFill>
              </a:rPr>
              <a:t>P</a:t>
            </a:r>
            <a:r>
              <a:rPr lang="ru-RU" sz="3600" b="1" dirty="0" smtClean="0">
                <a:solidFill>
                  <a:srgbClr val="000000"/>
                </a:solidFill>
              </a:rPr>
              <a:t>=9,8 </a:t>
            </a:r>
            <a:r>
              <a:rPr lang="en-US" sz="3600" b="1" dirty="0">
                <a:solidFill>
                  <a:srgbClr val="000000"/>
                </a:solidFill>
              </a:rPr>
              <a:t>H</a:t>
            </a:r>
            <a:r>
              <a:rPr lang="ru-RU" sz="3600" b="1" dirty="0">
                <a:solidFill>
                  <a:srgbClr val="000000"/>
                </a:solidFill>
              </a:rPr>
              <a:t>/кг •1,3 кг ≈13 Н</a:t>
            </a:r>
            <a:r>
              <a:rPr lang="ru-RU" sz="3600" b="1" dirty="0" smtClean="0">
                <a:solidFill>
                  <a:srgbClr val="000000"/>
                </a:solidFill>
              </a:rPr>
              <a:t>.</a:t>
            </a:r>
          </a:p>
          <a:p>
            <a:endParaRPr lang="ru-RU" sz="3600" b="1" dirty="0">
              <a:solidFill>
                <a:srgbClr val="000000"/>
              </a:solidFill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260350"/>
            <a:ext cx="66675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Вычислим вес воздуха ( по массе )</a:t>
            </a:r>
          </a:p>
        </p:txBody>
      </p:sp>
      <p:sp>
        <p:nvSpPr>
          <p:cNvPr id="2056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050" name="Object 6"/>
          <p:cNvGraphicFramePr>
            <a:graphicFrameLocks noChangeAspect="1"/>
          </p:cNvGraphicFramePr>
          <p:nvPr/>
        </p:nvGraphicFramePr>
        <p:xfrm>
          <a:off x="4788024" y="1412776"/>
          <a:ext cx="809625" cy="647700"/>
        </p:xfrm>
        <a:graphic>
          <a:graphicData uri="http://schemas.openxmlformats.org/presentationml/2006/ole">
            <p:oleObj spid="_x0000_s1026" name="Формула" r:id="rId3" imgW="253800" imgH="203040" progId="Equation.3">
              <p:embed/>
            </p:oleObj>
          </a:graphicData>
        </a:graphic>
      </p:graphicFrame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051" name="Object 8"/>
          <p:cNvGraphicFramePr>
            <a:graphicFrameLocks noChangeAspect="1"/>
          </p:cNvGraphicFramePr>
          <p:nvPr/>
        </p:nvGraphicFramePr>
        <p:xfrm>
          <a:off x="251520" y="2060848"/>
          <a:ext cx="968375" cy="475679"/>
        </p:xfrm>
        <a:graphic>
          <a:graphicData uri="http://schemas.openxmlformats.org/presentationml/2006/ole">
            <p:oleObj spid="_x0000_s1027" name="Формула" r:id="rId4" imgW="317160" imgH="177480" progId="Equation.3">
              <p:embed/>
            </p:oleObj>
          </a:graphicData>
        </a:graphic>
      </p:graphicFrame>
      <p:sp>
        <p:nvSpPr>
          <p:cNvPr id="2058" name="Rectangle 11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052" name="Object 10"/>
          <p:cNvGraphicFramePr>
            <a:graphicFrameLocks noChangeAspect="1"/>
          </p:cNvGraphicFramePr>
          <p:nvPr/>
        </p:nvGraphicFramePr>
        <p:xfrm>
          <a:off x="642910" y="4143380"/>
          <a:ext cx="2159000" cy="719137"/>
        </p:xfrm>
        <a:graphic>
          <a:graphicData uri="http://schemas.openxmlformats.org/presentationml/2006/ole">
            <p:oleObj spid="_x0000_s1028" name="Формула" r:id="rId5" imgW="596641" imgH="203112" progId="Equation.3">
              <p:embed/>
            </p:oleObj>
          </a:graphicData>
        </a:graphic>
      </p:graphicFrame>
      <p:pic>
        <p:nvPicPr>
          <p:cNvPr id="11" name="Picture 4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6156175" y="4005064"/>
            <a:ext cx="3040355" cy="2852936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428596" y="5715016"/>
            <a:ext cx="32861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ρ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=1.29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кг/м³</a:t>
            </a:r>
            <a:endParaRPr lang="ru-RU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6" name="Picture 4" descr="атм давление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4283969" y="705955"/>
            <a:ext cx="4860032" cy="6152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51520" y="692696"/>
            <a:ext cx="4320480" cy="561662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 eaLnBrk="1" hangingPunct="1">
              <a:defRPr/>
            </a:pPr>
            <a:r>
              <a:rPr lang="ru-RU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Земная                         поверхность и все тела на ней испытывают давление толщи воздуха, т.е. испытывают атмосферное давление.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z="4400" dirty="0" smtClean="0"/>
              <a:t>Атмосферное давление – </a:t>
            </a:r>
            <a:r>
              <a:rPr lang="ru-RU" sz="4400" dirty="0" err="1" smtClean="0"/>
              <a:t>давление</a:t>
            </a:r>
            <a:r>
              <a:rPr lang="ru-RU" sz="4400" dirty="0" smtClean="0"/>
              <a:t>, оказываемое атмосферой на поверхность Земли и на все находящиеся на ней тела.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395288" y="4868863"/>
            <a:ext cx="8353425" cy="1655762"/>
          </a:xfrm>
        </p:spPr>
        <p:txBody>
          <a:bodyPr>
            <a:noAutofit/>
          </a:bodyPr>
          <a:lstStyle/>
          <a:p>
            <a:pPr eaLnBrk="1" hangingPunct="1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ладонь давит воздух.</a:t>
            </a:r>
          </a:p>
          <a:p>
            <a:pPr eaLnBrk="1" hangingPunct="1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Вес этого воздуха равен весу груженого </a:t>
            </a:r>
            <a:r>
              <a:rPr 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КАМАЗа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pPr eaLnBrk="1" hangingPunct="1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Его масса равна 10 тоннам!</a:t>
            </a:r>
          </a:p>
        </p:txBody>
      </p:sp>
      <p:pic>
        <p:nvPicPr>
          <p:cNvPr id="9226" name="Picture 10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 cstate="print">
            <a:lum bright="-20000" contrast="10000"/>
          </a:blip>
          <a:srcRect/>
          <a:stretch>
            <a:fillRect/>
          </a:stretch>
        </p:blipFill>
        <p:spPr>
          <a:xfrm>
            <a:off x="1619250" y="0"/>
            <a:ext cx="6048375" cy="3648075"/>
          </a:xfrm>
        </p:spPr>
      </p:pic>
      <p:pic>
        <p:nvPicPr>
          <p:cNvPr id="14340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138" y="3644900"/>
            <a:ext cx="3683000" cy="127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" dur="8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" dur="8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8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 b="9509"/>
          <a:stretch>
            <a:fillRect/>
          </a:stretch>
        </p:blipFill>
        <p:spPr bwMode="auto">
          <a:xfrm>
            <a:off x="0" y="836712"/>
            <a:ext cx="7632700" cy="518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6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3751380" y="0"/>
            <a:ext cx="5392620" cy="6858000"/>
          </a:xfrm>
          <a:solidFill>
            <a:srgbClr val="CCECFF"/>
          </a:solidFill>
        </p:spPr>
        <p:txBody>
          <a:bodyPr>
            <a:normAutofit fontScale="92500"/>
          </a:bodyPr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На среднего по размерам человека со стороны атмосферного давления действует сила давления около 150 000Н.</a:t>
            </a:r>
          </a:p>
          <a:p>
            <a:pPr eaLnBrk="1" hangingPunct="1">
              <a:defRPr/>
            </a:pPr>
            <a:r>
              <a:rPr lang="ru-RU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Но мы справляемся с такой нагрузкой, т.к. внешнее атмосферное давление уравновешивается давлением жидкости внутри нашего организма</a:t>
            </a:r>
            <a:r>
              <a:rPr lang="ru-RU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782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782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782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7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7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7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78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78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78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78288A-6BB6-4047-902E-9394990FFD57}" type="slidenum">
              <a:rPr lang="ru-RU"/>
              <a:pPr>
                <a:defRPr/>
              </a:pPr>
              <a:t>15</a:t>
            </a:fld>
            <a:endParaRPr lang="ru-RU"/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323850" y="260350"/>
            <a:ext cx="8424863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000" b="1" dirty="0"/>
              <a:t>В 1654 г. </a:t>
            </a:r>
            <a:r>
              <a:rPr lang="ru-RU" sz="2000" b="1" dirty="0" err="1"/>
              <a:t>Отто</a:t>
            </a:r>
            <a:r>
              <a:rPr lang="ru-RU" sz="2000" b="1" dirty="0"/>
              <a:t> </a:t>
            </a:r>
            <a:r>
              <a:rPr lang="ru-RU" sz="2000" b="1" dirty="0" err="1"/>
              <a:t>Герике</a:t>
            </a:r>
            <a:r>
              <a:rPr lang="ru-RU" sz="2000" b="1" dirty="0"/>
              <a:t> в городе Магдебурге, чтобы доказать существование атмосферного давления, произвел такой опыт. </a:t>
            </a:r>
          </a:p>
          <a:p>
            <a:pPr algn="ctr"/>
            <a:r>
              <a:rPr lang="ru-RU" sz="2000" b="1" dirty="0"/>
              <a:t>Он выкачал воздух из полости между двумя металлическими полушариями, сложенными вместе. </a:t>
            </a:r>
          </a:p>
          <a:p>
            <a:pPr algn="ctr"/>
            <a:r>
              <a:rPr lang="ru-RU" sz="2000" b="1" dirty="0" smtClean="0"/>
              <a:t>Давление атмосферы так сильно прижало полушария друг к другу, что их не могли разорвать восемь пар лошадей. </a:t>
            </a:r>
            <a:endParaRPr lang="ru-RU" sz="2000" b="1" dirty="0"/>
          </a:p>
        </p:txBody>
      </p:sp>
      <p:graphicFrame>
        <p:nvGraphicFramePr>
          <p:cNvPr id="26629" name="Object 5"/>
          <p:cNvGraphicFramePr>
            <a:graphicFrameLocks noChangeAspect="1"/>
          </p:cNvGraphicFramePr>
          <p:nvPr/>
        </p:nvGraphicFramePr>
        <p:xfrm>
          <a:off x="0" y="2333625"/>
          <a:ext cx="9144000" cy="4524375"/>
        </p:xfrm>
        <a:graphic>
          <a:graphicData uri="http://schemas.openxmlformats.org/presentationml/2006/ole">
            <p:oleObj spid="_x0000_s2050" r:id="rId3" imgW="14342857" imgH="7078063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450"/>
                            </p:stCondLst>
                            <p:childTnLst>
                              <p:par>
                                <p:cTn id="13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6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750"/>
                            </p:stCondLst>
                            <p:childTnLst>
                              <p:par>
                                <p:cTn id="21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26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475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0" y="0"/>
            <a:ext cx="9144000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Физкультминутка.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Очень физику мы любим!</a:t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Шею влево, вправо крутим.</a:t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Воздух – это атмосфера.</a:t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Это, правда, топай смело.</a:t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В атмосфере есть азот,</a:t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Делай вправо поворот.</a:t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Также есть и кислород, </a:t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Делай влево поворот.</a:t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Воздух обладает массой, </a:t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Мы попрыгаем по классу.</a:t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Чем выше вверх, тем воздух реже</a:t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И давление тем ниже.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/>
          </a:p>
        </p:txBody>
      </p:sp>
      <p:sp>
        <p:nvSpPr>
          <p:cNvPr id="17410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7412" name="Picture 4" descr="bh"/>
          <p:cNvPicPr>
            <a:picLocks noChangeAspect="1" noChangeArrowheads="1" noCrop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5" descr="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4665333" cy="3789040"/>
          </a:xfrm>
          <a:prstGeom prst="rect">
            <a:avLst/>
          </a:prstGeom>
          <a:noFill/>
          <a:ln w="9525">
            <a:solidFill>
              <a:schemeClr val="tx2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4499992" y="4071942"/>
            <a:ext cx="4644008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Почему при </a:t>
            </a:r>
          </a:p>
          <a:p>
            <a:pPr algn="l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движении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поршня вверх</a:t>
            </a:r>
          </a:p>
          <a:p>
            <a:pPr algn="l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ним движется вода?</a:t>
            </a:r>
          </a:p>
          <a:p>
            <a:pPr algn="l"/>
            <a:endParaRPr lang="ru-RU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4"/>
          <p:cNvPicPr>
            <a:picLocks noGrp="1" noChangeAspect="1" noChangeArrowheads="1"/>
          </p:cNvPicPr>
          <p:nvPr>
            <p:ph type="title"/>
          </p:nvPr>
        </p:nvPicPr>
        <p:blipFill>
          <a:blip r:embed="rId2" cstate="print">
            <a:lum bright="-30000" contrast="40000"/>
          </a:blip>
          <a:srcRect l="15430" t="9972" r="19167" b="13120"/>
          <a:stretch>
            <a:fillRect/>
          </a:stretch>
        </p:blipFill>
        <p:spPr bwMode="auto">
          <a:xfrm>
            <a:off x="1547664" y="980728"/>
            <a:ext cx="5761037" cy="4322763"/>
          </a:xfrm>
          <a:noFill/>
        </p:spPr>
      </p:pic>
      <p:sp>
        <p:nvSpPr>
          <p:cNvPr id="59395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251520" y="5445224"/>
            <a:ext cx="8540750" cy="1230312"/>
          </a:xfrm>
        </p:spPr>
        <p:txBody>
          <a:bodyPr>
            <a:noAutofit/>
          </a:bodyPr>
          <a:lstStyle/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 тяжестью воды бумажка прогибается и давление внутри стакана становится меньше атмосферного. Поэтому атмосферное давление удерживает бумажку.</a:t>
            </a:r>
          </a:p>
        </p:txBody>
      </p:sp>
      <p:sp>
        <p:nvSpPr>
          <p:cNvPr id="4" name="Rectangle 2"/>
          <p:cNvSpPr txBox="1">
            <a:spLocks noRot="1" noChangeArrowheads="1"/>
          </p:cNvSpPr>
          <p:nvPr/>
        </p:nvSpPr>
        <p:spPr>
          <a:xfrm>
            <a:off x="323528" y="0"/>
            <a:ext cx="8510588" cy="1325563"/>
          </a:xfrm>
          <a:prstGeom prst="rect">
            <a:avLst/>
          </a:prstGeom>
          <a:noFill/>
        </p:spPr>
        <p:txBody>
          <a:bodyPr vert="horz" lIns="0" rIns="0" bIns="0" anchor="b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Его прижимает атмосферное давление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 build="p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вы знаете, как …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536" y="1988840"/>
            <a:ext cx="3695700" cy="4114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Пьет человек?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Неужели и над этим можно задуматься?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dirty="0" smtClean="0"/>
          </a:p>
        </p:txBody>
      </p:sp>
      <p:pic>
        <p:nvPicPr>
          <p:cNvPr id="11268" name="Picture 7" descr="i?id=10773101&amp;tov=7">
            <a:hlinkClick r:id="rId2"/>
          </p:cNvPr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>
            <a:lum bright="-10000" contrast="20000"/>
          </a:blip>
          <a:srcRect/>
          <a:stretch>
            <a:fillRect/>
          </a:stretch>
        </p:blipFill>
        <p:spPr>
          <a:xfrm>
            <a:off x="3995738" y="2349500"/>
            <a:ext cx="5092700" cy="4041775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WordArt 5"/>
          <p:cNvSpPr>
            <a:spLocks noChangeArrowheads="1" noChangeShapeType="1" noTextEdit="1"/>
          </p:cNvSpPr>
          <p:nvPr/>
        </p:nvSpPr>
        <p:spPr bwMode="auto">
          <a:xfrm>
            <a:off x="500034" y="928670"/>
            <a:ext cx="8137525" cy="280828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accent1">
                    <a:lumMod val="75000"/>
                  </a:schemeClr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Атмосферное давление.</a:t>
            </a:r>
          </a:p>
        </p:txBody>
      </p:sp>
      <p:pic>
        <p:nvPicPr>
          <p:cNvPr id="3073" name="Picture 1" descr="F:\физика\Гифы\planet\0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1307" y="4705588"/>
            <a:ext cx="1982781" cy="19583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3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Почему, в самом деле, жидкость устремляется к нам в рот? Что ее увлекает? 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536" y="1988840"/>
            <a:ext cx="4729163" cy="4114800"/>
          </a:xfrm>
        </p:spPr>
        <p:txBody>
          <a:bodyPr>
            <a:noAutofit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Причина такова: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питье мы расширяем грудную клетку  и тем разряжаем воздух во рту; под давлением наружного воздуха жидкость устремляется в то пространство, где давление меньше, и таким образом проникает в наш рот.</a:t>
            </a:r>
          </a:p>
        </p:txBody>
      </p:sp>
      <p:pic>
        <p:nvPicPr>
          <p:cNvPr id="13316" name="Picture 4" descr="i?id=59562667&amp;tov=0">
            <a:hlinkClick r:id="rId2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lum bright="-10000" contrast="10000"/>
          </a:blip>
          <a:srcRect/>
          <a:stretch>
            <a:fillRect/>
          </a:stretch>
        </p:blipFill>
        <p:spPr>
          <a:xfrm>
            <a:off x="5148064" y="1772815"/>
            <a:ext cx="3995936" cy="4671259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01625" y="5013325"/>
            <a:ext cx="8540750" cy="1844675"/>
          </a:xfrm>
        </p:spPr>
        <p:txBody>
          <a:bodyPr>
            <a:noAutofit/>
          </a:bodyPr>
          <a:lstStyle/>
          <a:p>
            <a:pPr marL="365760" indent="-256032" eaLnBrk="1" fontAlgn="auto" hangingPunct="1">
              <a:lnSpc>
                <a:spcPct val="8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ru-RU" sz="2800" b="1" dirty="0" smtClean="0"/>
              <a:t>Когда пробка не закручена, атмосфера выдавливает воду из бутылки. Если пробку закрутить, на воду действует только давление воздуха в бутылке, а его давление мало и вода не выливается!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>
            <a:lum bright="-30000" contrast="40000"/>
          </a:blip>
          <a:srcRect/>
          <a:stretch>
            <a:fillRect/>
          </a:stretch>
        </p:blipFill>
        <p:spPr bwMode="auto">
          <a:xfrm>
            <a:off x="1907704" y="188640"/>
            <a:ext cx="5112667" cy="48305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980728"/>
            <a:ext cx="5626968" cy="533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Яйцо входит в бутылку.</a:t>
            </a:r>
          </a:p>
          <a:p>
            <a:pPr>
              <a:buNone/>
            </a:pPr>
            <a:r>
              <a:rPr lang="ru-RU" sz="2400" b="1" dirty="0" smtClean="0"/>
              <a:t>    Если в </a:t>
            </a:r>
            <a:r>
              <a:rPr lang="ru-RU" sz="2400" b="1" dirty="0" err="1" smtClean="0"/>
              <a:t>широкогорлую</a:t>
            </a:r>
            <a:r>
              <a:rPr lang="ru-RU" sz="2400" b="1" dirty="0" smtClean="0"/>
              <a:t> бутылку, например из под кефира, опустить кусочек горящей бумаги, а на горлышко положить сваренное вкрутую очищенное яйцо, то яйцо втягивается в бутылку. Бумажка погаснет, бутылка наполнится белым дымом, воздух расширится, лишняя часть выходит из бутылки. Внутри бутылки воздух остывает, давление уменьшается и под действием атмосферного давления яйцо входит в бутылку.</a:t>
            </a:r>
            <a:endParaRPr lang="ru-RU" sz="2400" b="1" dirty="0"/>
          </a:p>
        </p:txBody>
      </p:sp>
      <p:sp>
        <p:nvSpPr>
          <p:cNvPr id="7" name="Трапеция 6"/>
          <p:cNvSpPr/>
          <p:nvPr/>
        </p:nvSpPr>
        <p:spPr>
          <a:xfrm>
            <a:off x="6444208" y="1268760"/>
            <a:ext cx="1872208" cy="4491880"/>
          </a:xfrm>
          <a:prstGeom prst="trapezoid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27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6948264" y="3933056"/>
            <a:ext cx="1008112" cy="1634480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4" descr="IMG3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5" y="1"/>
            <a:ext cx="3134700" cy="27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pPr algn="r" eaLnBrk="1" hangingPunct="1"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вы знаете, что…</a:t>
            </a:r>
          </a:p>
        </p:txBody>
      </p:sp>
      <p:sp>
        <p:nvSpPr>
          <p:cNvPr id="29714" name="Rectangle 18"/>
          <p:cNvSpPr>
            <a:spLocks noGrp="1" noChangeArrowheads="1"/>
          </p:cNvSpPr>
          <p:nvPr>
            <p:ph type="body" sz="half" idx="2"/>
          </p:nvPr>
        </p:nvSpPr>
        <p:spPr>
          <a:xfrm>
            <a:off x="4860032" y="1412776"/>
            <a:ext cx="4038600" cy="443484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Мухи и древесные лягушки могут держаться на оконном стекле благодаря крошечным присоскам, в которых создается разряжение, и атмосферное давление удерживает присоску на стекле.</a:t>
            </a:r>
          </a:p>
        </p:txBody>
      </p:sp>
      <p:pic>
        <p:nvPicPr>
          <p:cNvPr id="4100" name="Picture 15" descr="i?id=16041638&amp;tov=7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>
            <a:lum bright="-10000" contrast="10000"/>
          </a:blip>
          <a:srcRect/>
          <a:stretch>
            <a:fillRect/>
          </a:stretch>
        </p:blipFill>
        <p:spPr>
          <a:xfrm>
            <a:off x="623896" y="3861049"/>
            <a:ext cx="4232882" cy="2996952"/>
          </a:xfrm>
          <a:noFill/>
        </p:spPr>
      </p:pic>
      <p:pic>
        <p:nvPicPr>
          <p:cNvPr id="4101" name="Picture 11" descr="i?id=61196312&amp;tov=6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>
            <a:lum bright="-10000" contrast="10000"/>
          </a:blip>
          <a:srcRect/>
          <a:stretch>
            <a:fillRect/>
          </a:stretch>
        </p:blipFill>
        <p:spPr>
          <a:xfrm>
            <a:off x="0" y="1007246"/>
            <a:ext cx="3851920" cy="2902204"/>
          </a:xfrm>
          <a:noFill/>
        </p:spPr>
      </p:pic>
      <p:pic>
        <p:nvPicPr>
          <p:cNvPr id="36866" name="Picture 2" descr="F:\физика\Гифы\animals\n3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5517232"/>
            <a:ext cx="1724025" cy="10287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7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7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714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3563888" y="304800"/>
            <a:ext cx="5046712" cy="1431925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вы знаете, что…</a:t>
            </a:r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0" y="1556792"/>
            <a:ext cx="4572000" cy="5157192"/>
          </a:xfrm>
        </p:spPr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Рыбы прилипалы имеют присасывающую поверхность, состоящую из ряда складок, образующие глубокие «карманы». При попытке оторвать присоску от поверхности, к которой она прилипла, глубина карманов увеличивается, давление в них уменьшается и тогда внешнее давление еще сильнее прижимает присоску.</a:t>
            </a:r>
          </a:p>
        </p:txBody>
      </p:sp>
      <p:pic>
        <p:nvPicPr>
          <p:cNvPr id="5124" name="Picture 8" descr="i?id=13856529&amp;tov=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bright="-10000" contrast="10000"/>
          </a:blip>
          <a:srcRect/>
          <a:stretch>
            <a:fillRect/>
          </a:stretch>
        </p:blipFill>
        <p:spPr>
          <a:xfrm>
            <a:off x="0" y="2341650"/>
            <a:ext cx="4788024" cy="4516350"/>
          </a:xfrm>
          <a:noFill/>
        </p:spPr>
      </p:pic>
      <p:pic>
        <p:nvPicPr>
          <p:cNvPr id="5" name="i-main-pic" descr="Картинка 11 из 10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179512" y="0"/>
            <a:ext cx="3240360" cy="3161141"/>
          </a:xfrm>
          <a:prstGeom prst="rect">
            <a:avLst/>
          </a:prstGeom>
          <a:noFill/>
        </p:spPr>
      </p:pic>
      <p:pic>
        <p:nvPicPr>
          <p:cNvPr id="37890" name="Picture 2" descr="F:\физика\Гифы\animals\b1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-243408"/>
            <a:ext cx="2457450" cy="15716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26064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вы знаете, что…</a:t>
            </a:r>
          </a:p>
        </p:txBody>
      </p:sp>
      <p:sp>
        <p:nvSpPr>
          <p:cNvPr id="32777" name="Rectangle 9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412776"/>
            <a:ext cx="4499992" cy="5085184"/>
          </a:xfrm>
        </p:spPr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Слон использует атмосферное давление всякий раз, когда хочет пить. Шея у него короткая, и он не может нагнуть голову в воду, а опускает только хобот и втягивает воздух. Под действием атмосферного давления хобот наполняется водой, тогда слон изгибает его и выливает воду в рот.</a:t>
            </a:r>
          </a:p>
        </p:txBody>
      </p:sp>
      <p:pic>
        <p:nvPicPr>
          <p:cNvPr id="5" name="Picture 4" descr="i?id=41781015&amp;tov=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39026" y="3113584"/>
            <a:ext cx="4704974" cy="3744416"/>
          </a:xfrm>
          <a:noFill/>
        </p:spPr>
      </p:pic>
      <p:pic>
        <p:nvPicPr>
          <p:cNvPr id="6" name="Picture 6" descr="i?id=23096167&amp;tov=7">
            <a:hlinkClick r:id="rId3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614987" y="0"/>
            <a:ext cx="3529013" cy="3384550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7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7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7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Image578"/>
          <p:cNvPicPr>
            <a:picLocks noChangeAspect="1" noChangeArrowheads="1"/>
          </p:cNvPicPr>
          <p:nvPr/>
        </p:nvPicPr>
        <p:blipFill>
          <a:blip r:embed="rId2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1907704" y="1052736"/>
            <a:ext cx="2330450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 descr="Image579"/>
          <p:cNvPicPr>
            <a:picLocks noChangeAspect="1" noChangeArrowheads="1"/>
          </p:cNvPicPr>
          <p:nvPr/>
        </p:nvPicPr>
        <p:blipFill>
          <a:blip r:embed="rId3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4859338" y="1125538"/>
            <a:ext cx="2314575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3" name="Rectangle 5"/>
          <p:cNvSpPr>
            <a:spLocks noGrp="1" noRot="1" noChangeArrowheads="1"/>
          </p:cNvSpPr>
          <p:nvPr>
            <p:ph type="subTitle" idx="4294967295"/>
          </p:nvPr>
        </p:nvSpPr>
        <p:spPr>
          <a:xfrm>
            <a:off x="1071563" y="4643438"/>
            <a:ext cx="7632700" cy="1609725"/>
          </a:xfrm>
        </p:spPr>
        <p:txBody>
          <a:bodyPr>
            <a:normAutofit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dirty="0" smtClean="0"/>
              <a:t>Давление распределено по всей площади тела, и внутри тела существует давление, уравновешивающее атмосферное.</a:t>
            </a:r>
          </a:p>
        </p:txBody>
      </p:sp>
      <p:sp>
        <p:nvSpPr>
          <p:cNvPr id="53252" name="Rectangle 4"/>
          <p:cNvSpPr>
            <a:spLocks noGrp="1" noRot="1" noChangeArrowheads="1"/>
          </p:cNvSpPr>
          <p:nvPr>
            <p:ph type="ctrTitle" idx="4294967295"/>
          </p:nvPr>
        </p:nvSpPr>
        <p:spPr>
          <a:xfrm>
            <a:off x="928662" y="285728"/>
            <a:ext cx="7772400" cy="576263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latin typeface="Century Gothic" pitchFamily="34" charset="0"/>
              </a:rPr>
              <a:t>В каком случае художник прав?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15476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i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Проверим себя!</a:t>
            </a: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752988"/>
          </a:xfrm>
        </p:spPr>
        <p:txBody>
          <a:bodyPr>
            <a:normAutofit/>
          </a:bodyPr>
          <a:lstStyle/>
          <a:p>
            <a:r>
              <a:rPr lang="ru-RU" dirty="0" smtClean="0"/>
              <a:t>Восстановите предложения, заполнив пустоты.</a:t>
            </a:r>
          </a:p>
          <a:p>
            <a:pPr>
              <a:buNone/>
            </a:pPr>
            <a:r>
              <a:rPr lang="ru-RU" dirty="0" smtClean="0"/>
              <a:t>1. Вокруг Земли существует ______, которая удерживается благодаря ______ .</a:t>
            </a:r>
          </a:p>
          <a:p>
            <a:pPr>
              <a:buNone/>
            </a:pPr>
            <a:r>
              <a:rPr lang="ru-RU" dirty="0" smtClean="0"/>
              <a:t>2. Воздух имеет ___ и давит на земную поверхность и на все находящиеся на ней тела. </a:t>
            </a:r>
          </a:p>
          <a:p>
            <a:pPr>
              <a:buNone/>
            </a:pPr>
            <a:r>
              <a:rPr lang="ru-RU" dirty="0" smtClean="0"/>
              <a:t>3. С увеличением высоты плотность атмосферы ___________ и давление _________.</a:t>
            </a:r>
          </a:p>
          <a:p>
            <a:pPr marL="514350" indent="-514350">
              <a:buFont typeface="+mj-lt"/>
              <a:buAutoNum type="arabicPeriod"/>
            </a:pPr>
            <a:endParaRPr lang="ru-RU" b="1" dirty="0" smtClean="0"/>
          </a:p>
          <a:p>
            <a:pPr marL="514350" indent="-514350">
              <a:buNone/>
            </a:pPr>
            <a:r>
              <a:rPr lang="ru-RU" dirty="0" smtClean="0"/>
              <a:t>4. Атмосферное давление используют: ___________________________</a:t>
            </a:r>
          </a:p>
          <a:p>
            <a:pPr marL="514350" indent="-514350">
              <a:buNone/>
            </a:pPr>
            <a:endParaRPr lang="ru-RU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85728"/>
            <a:ext cx="8229600" cy="6215106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1.Что </a:t>
            </a:r>
            <a:r>
              <a:rPr lang="ru-RU" dirty="0" smtClean="0"/>
              <a:t>называется атмосферой?</a:t>
            </a:r>
          </a:p>
          <a:p>
            <a:pPr>
              <a:buNone/>
            </a:pPr>
            <a:r>
              <a:rPr lang="ru-RU" dirty="0" smtClean="0"/>
              <a:t>1. Водная оболочка.</a:t>
            </a:r>
          </a:p>
          <a:p>
            <a:pPr>
              <a:buNone/>
            </a:pPr>
            <a:r>
              <a:rPr lang="ru-RU" dirty="0" smtClean="0"/>
              <a:t>2. Живая оболочка.</a:t>
            </a:r>
          </a:p>
          <a:p>
            <a:pPr>
              <a:buNone/>
            </a:pPr>
            <a:r>
              <a:rPr lang="ru-RU" dirty="0" smtClean="0"/>
              <a:t>3. Воздушная оболочка.</a:t>
            </a:r>
          </a:p>
          <a:p>
            <a:r>
              <a:rPr lang="ru-RU" dirty="0" smtClean="0"/>
              <a:t>2.Что </a:t>
            </a:r>
            <a:r>
              <a:rPr lang="ru-RU" dirty="0" smtClean="0"/>
              <a:t>называется атмосферным давлением?</a:t>
            </a:r>
          </a:p>
          <a:p>
            <a:pPr>
              <a:buNone/>
            </a:pPr>
            <a:r>
              <a:rPr lang="ru-RU" dirty="0" smtClean="0"/>
              <a:t>1. Давление воздушной оболочки.</a:t>
            </a:r>
          </a:p>
          <a:p>
            <a:pPr>
              <a:buNone/>
            </a:pPr>
            <a:r>
              <a:rPr lang="ru-RU" dirty="0" smtClean="0"/>
              <a:t>2. Давление крови.</a:t>
            </a:r>
          </a:p>
          <a:p>
            <a:pPr>
              <a:buNone/>
            </a:pPr>
            <a:r>
              <a:rPr lang="ru-RU" dirty="0" smtClean="0"/>
              <a:t>3. Давление водной оболочки.</a:t>
            </a:r>
          </a:p>
          <a:p>
            <a:r>
              <a:rPr lang="ru-RU" dirty="0" smtClean="0"/>
              <a:t>3.Объем </a:t>
            </a:r>
            <a:r>
              <a:rPr lang="ru-RU" dirty="0" smtClean="0"/>
              <a:t>комнаты </a:t>
            </a:r>
            <a:r>
              <a:rPr lang="ru-RU" dirty="0" smtClean="0"/>
              <a:t>50 м</a:t>
            </a:r>
            <a:r>
              <a:rPr lang="ru-RU" baseline="30000" dirty="0" smtClean="0"/>
              <a:t>3</a:t>
            </a:r>
            <a:r>
              <a:rPr lang="ru-RU" dirty="0" smtClean="0"/>
              <a:t>,плотность </a:t>
            </a:r>
            <a:r>
              <a:rPr lang="ru-RU" dirty="0" smtClean="0"/>
              <a:t>воздуха равна 1,29 </a:t>
            </a:r>
            <a:r>
              <a:rPr lang="ru-RU" dirty="0" smtClean="0"/>
              <a:t>кг/м</a:t>
            </a:r>
            <a:r>
              <a:rPr lang="ru-RU" baseline="30000" dirty="0" smtClean="0"/>
              <a:t>3</a:t>
            </a:r>
            <a:r>
              <a:rPr lang="ru-RU" dirty="0" smtClean="0"/>
              <a:t>. </a:t>
            </a:r>
            <a:r>
              <a:rPr lang="ru-RU" dirty="0" smtClean="0"/>
              <a:t>Найдите вес воздуха.</a:t>
            </a:r>
          </a:p>
          <a:p>
            <a:pPr>
              <a:buNone/>
            </a:pPr>
            <a:r>
              <a:rPr lang="ru-RU" dirty="0" smtClean="0"/>
              <a:t>1. 500Н.  </a:t>
            </a:r>
            <a:r>
              <a:rPr lang="ru-RU" dirty="0" smtClean="0"/>
              <a:t>            2</a:t>
            </a:r>
            <a:r>
              <a:rPr lang="ru-RU" dirty="0" smtClean="0"/>
              <a:t>. 645Н.   </a:t>
            </a:r>
            <a:r>
              <a:rPr lang="ru-RU" dirty="0" smtClean="0"/>
              <a:t>                 3</a:t>
            </a:r>
            <a:r>
              <a:rPr lang="ru-RU" dirty="0" smtClean="0"/>
              <a:t>. 642Н.</a:t>
            </a:r>
          </a:p>
          <a:p>
            <a:r>
              <a:rPr lang="ru-RU" dirty="0" smtClean="0"/>
              <a:t>4.Как </a:t>
            </a:r>
            <a:r>
              <a:rPr lang="ru-RU" dirty="0" smtClean="0"/>
              <a:t>изменяется атмосферное давление с высотой?</a:t>
            </a:r>
          </a:p>
          <a:p>
            <a:pPr>
              <a:buNone/>
            </a:pPr>
            <a:r>
              <a:rPr lang="ru-RU" dirty="0" smtClean="0"/>
              <a:t>1. Увеличивается.</a:t>
            </a:r>
          </a:p>
          <a:p>
            <a:pPr>
              <a:buNone/>
            </a:pPr>
            <a:r>
              <a:rPr lang="ru-RU" dirty="0" smtClean="0"/>
              <a:t>2. Уменьшается.</a:t>
            </a:r>
          </a:p>
          <a:p>
            <a:pPr>
              <a:buNone/>
            </a:pPr>
            <a:r>
              <a:rPr lang="ru-RU" dirty="0" smtClean="0"/>
              <a:t>3. Остается </a:t>
            </a:r>
            <a:r>
              <a:rPr lang="ru-RU" dirty="0" smtClean="0"/>
              <a:t>постоянным.</a:t>
            </a:r>
          </a:p>
          <a:p>
            <a:pPr>
              <a:buSzPct val="150000"/>
              <a:buFont typeface="Arial" pitchFamily="34" charset="0"/>
              <a:buChar char="•"/>
            </a:pPr>
            <a:r>
              <a:rPr lang="ru-RU" dirty="0" smtClean="0"/>
              <a:t>Где атмосферное давление больше в метро или в горах?</a:t>
            </a:r>
          </a:p>
          <a:p>
            <a:pPr marL="514350" indent="-514350">
              <a:buClrTx/>
              <a:buAutoNum type="arabicPeriod"/>
            </a:pPr>
            <a:r>
              <a:rPr lang="ru-RU" dirty="0" smtClean="0"/>
              <a:t>В метро.</a:t>
            </a:r>
          </a:p>
          <a:p>
            <a:pPr marL="514350" indent="-514350">
              <a:buClrTx/>
              <a:buAutoNum type="arabicPeriod"/>
            </a:pPr>
            <a:r>
              <a:rPr lang="ru-RU" dirty="0" smtClean="0"/>
              <a:t>В горах.</a:t>
            </a:r>
          </a:p>
          <a:p>
            <a:pPr marL="514350" indent="-514350">
              <a:buClrTx/>
              <a:buAutoNum type="arabicPeriod"/>
            </a:pPr>
            <a:r>
              <a:rPr lang="ru-RU" dirty="0" smtClean="0"/>
              <a:t>Одинаково на всех уровнях.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Ответы: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ClrTx/>
              <a:buFont typeface="+mj-lt"/>
              <a:buAutoNum type="arabicPeriod"/>
            </a:pPr>
            <a:r>
              <a:rPr lang="ru-RU" dirty="0" smtClean="0"/>
              <a:t>3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ru-RU" dirty="0" smtClean="0"/>
              <a:t>1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ru-RU" dirty="0" smtClean="0"/>
              <a:t>2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ru-RU" dirty="0" smtClean="0"/>
              <a:t>2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ru-RU" dirty="0" smtClean="0"/>
              <a:t>1</a:t>
            </a:r>
            <a:endParaRPr lang="ru-RU" dirty="0" smtClean="0"/>
          </a:p>
          <a:p>
            <a:pPr marL="514350" indent="-514350">
              <a:buClrTx/>
              <a:buFont typeface="+mj-lt"/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500190"/>
          </a:xfrm>
        </p:spPr>
        <p:txBody>
          <a:bodyPr>
            <a:noAutofit/>
          </a:bodyPr>
          <a:lstStyle/>
          <a:p>
            <a:r>
              <a:rPr lang="ru-RU" sz="1600" dirty="0" smtClean="0"/>
              <a:t> </a:t>
            </a:r>
            <a:r>
              <a:rPr lang="ru-RU" sz="2400" b="1" i="1" dirty="0" smtClean="0">
                <a:solidFill>
                  <a:schemeClr val="tx1"/>
                </a:solidFill>
              </a:rPr>
              <a:t>Цель урока: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сформировать понятие атмосферного давления, раскрыть его природу, ознакомить школьников с явлениями, причиной которых является  атмосферное  давление. 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922520"/>
          </a:xfrm>
        </p:spPr>
        <p:txBody>
          <a:bodyPr>
            <a:normAutofit fontScale="70000" lnSpcReduction="20000"/>
          </a:bodyPr>
          <a:lstStyle/>
          <a:p>
            <a:r>
              <a:rPr lang="ru-RU" sz="2800" b="1" i="1" dirty="0" smtClean="0"/>
              <a:t> Задачи: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i="1" dirty="0" smtClean="0"/>
              <a:t>– образовательные:</a:t>
            </a:r>
            <a:r>
              <a:rPr lang="ru-RU" sz="2800" dirty="0" smtClean="0"/>
              <a:t> из курса географии вспомнить общие понятия  атмосферы и  атмосферного давления; рассмотреть причины, создающие атмосферное давление, экспериментально доказать его наличие; обосновать существование веса воздуха.</a:t>
            </a:r>
            <a:br>
              <a:rPr lang="ru-RU" sz="2800" dirty="0" smtClean="0"/>
            </a:br>
            <a:r>
              <a:rPr lang="ru-RU" sz="2800" b="1" i="1" dirty="0" smtClean="0"/>
              <a:t>– развивающие:</a:t>
            </a:r>
            <a:r>
              <a:rPr lang="ru-RU" sz="2800" dirty="0" smtClean="0"/>
              <a:t> развивать умение выделять главное, аргументировать свой ответ, приводить примеры, формулировать выводы, анализировать и систематизировать предлагаемую информацию, давать полный развёрнутый ответ; способствовать овладению методами научного исследования (проводить самостоятельно эксперимент и делать выводы на основе анализа общих и отличительных черт объектов</a:t>
            </a:r>
            <a:r>
              <a:rPr lang="ru-RU" sz="2800" dirty="0" smtClean="0"/>
              <a:t>);</a:t>
            </a:r>
          </a:p>
          <a:p>
            <a:r>
              <a:rPr lang="ru-RU" sz="2800" b="1" i="1" dirty="0" smtClean="0"/>
              <a:t>– </a:t>
            </a:r>
            <a:r>
              <a:rPr lang="ru-RU" sz="2800" b="1" i="1" dirty="0" smtClean="0"/>
              <a:t>воспитательные:</a:t>
            </a:r>
            <a:r>
              <a:rPr lang="ru-RU" sz="2800" b="1" dirty="0" smtClean="0"/>
              <a:t> </a:t>
            </a:r>
            <a:r>
              <a:rPr lang="ru-RU" sz="2800" dirty="0" smtClean="0"/>
              <a:t>создать условия для положительной мотивации при изучении физики, используя разнообразные приемы деятельности, сообщая интересные сведения; показать взаимосвязь атмосферного давления со здоровьем и жизнедеятельностью человека; формировать умение работать в парах, включаться в диалог друг с другом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17000"/>
            <a:duotone>
              <a:schemeClr val="bg1">
                <a:shade val="90000"/>
                <a:satMod val="150000"/>
              </a:schemeClr>
              <a:schemeClr val="bg1">
                <a:tint val="88000"/>
                <a:satMod val="150000"/>
              </a:schemeClr>
            </a:duotone>
            <a:lum/>
          </a:blip>
          <a:srcRect/>
          <a:tile tx="0" ty="0" sx="65000" sy="65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251520" y="0"/>
            <a:ext cx="8745538" cy="1484784"/>
            <a:chOff x="148" y="1979"/>
            <a:chExt cx="5509" cy="1257"/>
          </a:xfrm>
        </p:grpSpPr>
        <p:sp>
          <p:nvSpPr>
            <p:cNvPr id="6" name="Text Box 5"/>
            <p:cNvSpPr txBox="1">
              <a:spLocks noChangeArrowheads="1"/>
            </p:cNvSpPr>
            <p:nvPr/>
          </p:nvSpPr>
          <p:spPr bwMode="auto">
            <a:xfrm>
              <a:off x="2807" y="2927"/>
              <a:ext cx="170" cy="309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/>
              </a:pPr>
              <a:r>
                <a:rPr lang="ru-RU" sz="26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ea typeface="Microsoft YaHei" charset="0"/>
                  <a:cs typeface="Microsoft YaHei" charset="0"/>
                </a:rPr>
                <a:t> </a:t>
              </a:r>
            </a:p>
          </p:txBody>
        </p:sp>
        <p:pic>
          <p:nvPicPr>
            <p:cNvPr id="7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54" y="1979"/>
              <a:ext cx="4628" cy="856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8" name="Freeform 7"/>
            <p:cNvSpPr>
              <a:spLocks noChangeArrowheads="1"/>
            </p:cNvSpPr>
            <p:nvPr/>
          </p:nvSpPr>
          <p:spPr bwMode="auto">
            <a:xfrm>
              <a:off x="148" y="2750"/>
              <a:ext cx="2247" cy="0"/>
            </a:xfrm>
            <a:custGeom>
              <a:avLst/>
              <a:gdLst>
                <a:gd name="T0" fmla="*/ 0 w 2249"/>
                <a:gd name="T1" fmla="*/ 0 h 1"/>
                <a:gd name="T2" fmla="*/ 2229 w 2249"/>
                <a:gd name="T3" fmla="*/ 0 h 1"/>
                <a:gd name="T4" fmla="*/ 0 60000 65536"/>
                <a:gd name="T5" fmla="*/ 0 60000 65536"/>
                <a:gd name="T6" fmla="*/ 0 w 2249"/>
                <a:gd name="T7" fmla="*/ 0 h 1"/>
                <a:gd name="T8" fmla="*/ 2249 w 2249"/>
                <a:gd name="T9" fmla="*/ 0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249" h="1">
                  <a:moveTo>
                    <a:pt x="0" y="0"/>
                  </a:moveTo>
                  <a:lnTo>
                    <a:pt x="2249" y="0"/>
                  </a:lnTo>
                </a:path>
              </a:pathLst>
            </a:custGeom>
            <a:noFill/>
            <a:ln w="38160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" name="Freeform 8"/>
            <p:cNvSpPr>
              <a:spLocks noChangeArrowheads="1"/>
            </p:cNvSpPr>
            <p:nvPr/>
          </p:nvSpPr>
          <p:spPr bwMode="auto">
            <a:xfrm>
              <a:off x="3198" y="2746"/>
              <a:ext cx="2459" cy="2"/>
            </a:xfrm>
            <a:custGeom>
              <a:avLst/>
              <a:gdLst>
                <a:gd name="T0" fmla="*/ 0 w 2461"/>
                <a:gd name="T1" fmla="*/ 0 h 4"/>
                <a:gd name="T2" fmla="*/ 2441 w 2461"/>
                <a:gd name="T3" fmla="*/ 1 h 4"/>
                <a:gd name="T4" fmla="*/ 0 60000 65536"/>
                <a:gd name="T5" fmla="*/ 0 60000 65536"/>
                <a:gd name="T6" fmla="*/ 0 w 2461"/>
                <a:gd name="T7" fmla="*/ 0 h 4"/>
                <a:gd name="T8" fmla="*/ 2461 w 2461"/>
                <a:gd name="T9" fmla="*/ 4 h 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461" h="4">
                  <a:moveTo>
                    <a:pt x="0" y="0"/>
                  </a:moveTo>
                  <a:lnTo>
                    <a:pt x="2461" y="4"/>
                  </a:lnTo>
                </a:path>
              </a:pathLst>
            </a:custGeom>
            <a:noFill/>
            <a:ln w="38160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" name="Freeform 9"/>
            <p:cNvSpPr>
              <a:spLocks noChangeArrowheads="1"/>
            </p:cNvSpPr>
            <p:nvPr/>
          </p:nvSpPr>
          <p:spPr bwMode="auto">
            <a:xfrm>
              <a:off x="2576" y="2746"/>
              <a:ext cx="465" cy="2"/>
            </a:xfrm>
            <a:custGeom>
              <a:avLst/>
              <a:gdLst>
                <a:gd name="T0" fmla="*/ 0 w 467"/>
                <a:gd name="T1" fmla="*/ 1 h 4"/>
                <a:gd name="T2" fmla="*/ 447 w 467"/>
                <a:gd name="T3" fmla="*/ 0 h 4"/>
                <a:gd name="T4" fmla="*/ 0 60000 65536"/>
                <a:gd name="T5" fmla="*/ 0 60000 65536"/>
                <a:gd name="T6" fmla="*/ 0 w 467"/>
                <a:gd name="T7" fmla="*/ 0 h 4"/>
                <a:gd name="T8" fmla="*/ 467 w 467"/>
                <a:gd name="T9" fmla="*/ 4 h 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67" h="4">
                  <a:moveTo>
                    <a:pt x="0" y="4"/>
                  </a:moveTo>
                  <a:lnTo>
                    <a:pt x="467" y="0"/>
                  </a:lnTo>
                </a:path>
              </a:pathLst>
            </a:custGeom>
            <a:noFill/>
            <a:ln w="38160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" name="Text Box 10"/>
            <p:cNvSpPr txBox="1">
              <a:spLocks noChangeArrowheads="1"/>
            </p:cNvSpPr>
            <p:nvPr/>
          </p:nvSpPr>
          <p:spPr bwMode="auto">
            <a:xfrm>
              <a:off x="4526" y="2318"/>
              <a:ext cx="167" cy="289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/>
              </a:pPr>
              <a:r>
                <a:rPr lang="ru-RU" sz="2400" b="1">
                  <a:solidFill>
                    <a:srgbClr val="00964B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ea typeface="Microsoft YaHei" charset="0"/>
                  <a:cs typeface="Microsoft YaHei" charset="0"/>
                </a:rPr>
                <a:t> </a:t>
              </a:r>
            </a:p>
          </p:txBody>
        </p:sp>
      </p:grpSp>
      <p:sp>
        <p:nvSpPr>
          <p:cNvPr id="19" name="Прямоугольник 18"/>
          <p:cNvSpPr/>
          <p:nvPr/>
        </p:nvSpPr>
        <p:spPr>
          <a:xfrm>
            <a:off x="1475656" y="980728"/>
            <a:ext cx="59766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Всем спасибо за работу.</a:t>
            </a:r>
            <a:endParaRPr lang="ru-RU" sz="2800" b="1" dirty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259632" y="1628800"/>
            <a:ext cx="612068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Домашнее задание</a:t>
            </a:r>
            <a:r>
              <a:rPr lang="ru-RU" sz="32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:</a:t>
            </a:r>
          </a:p>
          <a:p>
            <a:pPr algn="ctr"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</a:t>
            </a:r>
            <a:r>
              <a:rPr lang="ru-RU" sz="32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§  </a:t>
            </a:r>
            <a:r>
              <a:rPr lang="ru-RU" sz="32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40, 41 читать</a:t>
            </a:r>
          </a:p>
          <a:p>
            <a:pPr algn="ctr"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Задание 10 (1) письменно</a:t>
            </a:r>
          </a:p>
          <a:p>
            <a:pPr algn="ctr"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Для желающих:</a:t>
            </a:r>
          </a:p>
          <a:p>
            <a:pPr algn="ctr"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Задание 11 (1,3)</a:t>
            </a:r>
          </a:p>
          <a:p>
            <a:pPr algn="ctr"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Предоставить отчет в творческой форме</a:t>
            </a:r>
            <a:endParaRPr lang="ru-RU" sz="3200" b="1" dirty="0"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pic>
        <p:nvPicPr>
          <p:cNvPr id="38914" name="Picture 2" descr="F:\физика\Гифы\book\28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836712"/>
            <a:ext cx="1858888" cy="1742708"/>
          </a:xfrm>
          <a:prstGeom prst="rect">
            <a:avLst/>
          </a:prstGeom>
          <a:noFill/>
        </p:spPr>
      </p:pic>
      <p:sp>
        <p:nvSpPr>
          <p:cNvPr id="15" name="Заголовок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17">
            <a:hlinkClick r:id="" action="ppaction://noaction">
              <a:snd r:embed="rId2" name="type.wav"/>
            </a:hlinkClick>
          </p:cNvPr>
          <p:cNvSpPr>
            <a:spLocks noGrp="1" noChangeArrowheads="1" noChangeShapeType="1" noTextEdit="1"/>
          </p:cNvSpPr>
          <p:nvPr>
            <p:ph type="title"/>
          </p:nvPr>
        </p:nvSpPr>
        <p:spPr bwMode="auto"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miter lim="800000"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Подведение   итогов</a:t>
            </a:r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928662" y="2285992"/>
            <a:ext cx="7215238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08050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Сегодня  я узнал…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08050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Было интересно…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08050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Было трудно…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08050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понял, что…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241000"/>
              <a:buFontTx/>
              <a:buChar char="•"/>
              <a:tabLst>
                <a:tab pos="90805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не понял, что …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08050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научился…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08050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Меня удивило…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785794"/>
            <a:ext cx="4143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Атмосфера – Газовая оболочка Земли.</a:t>
            </a:r>
          </a:p>
          <a:p>
            <a:endParaRPr lang="ru-RU" sz="3200" dirty="0" smtClean="0"/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4929190" y="785794"/>
            <a:ext cx="3962400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 err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ατμος</a:t>
            </a:r>
            <a:r>
              <a:rPr lang="ru-RU" sz="2800" b="1" dirty="0" err="1">
                <a:solidFill>
                  <a:srgbClr val="FF3300"/>
                </a:solidFill>
                <a:latin typeface="Times New Roman" pitchFamily="18" charset="0"/>
              </a:rPr>
              <a:t>  </a:t>
            </a:r>
            <a:r>
              <a:rPr lang="ru-RU" sz="2800" b="1" dirty="0">
                <a:solidFill>
                  <a:srgbClr val="FF3300"/>
                </a:solidFill>
                <a:latin typeface="Times New Roman" pitchFamily="18" charset="0"/>
              </a:rPr>
              <a:t>(</a:t>
            </a:r>
            <a:r>
              <a:rPr lang="ru-RU" sz="2800" b="1" dirty="0" err="1">
                <a:solidFill>
                  <a:srgbClr val="FF3300"/>
                </a:solidFill>
                <a:latin typeface="Times New Roman" pitchFamily="18" charset="0"/>
              </a:rPr>
              <a:t>атмос</a:t>
            </a:r>
            <a:r>
              <a:rPr lang="ru-RU" sz="2800" b="1" dirty="0">
                <a:solidFill>
                  <a:srgbClr val="FF3300"/>
                </a:solidFill>
                <a:latin typeface="Times New Roman" pitchFamily="18" charset="0"/>
              </a:rPr>
              <a:t>) – пар</a:t>
            </a:r>
          </a:p>
          <a:p>
            <a:r>
              <a:rPr lang="ru-RU" sz="2800" b="1" dirty="0">
                <a:solidFill>
                  <a:srgbClr val="FF3300"/>
                </a:solidFill>
                <a:latin typeface="Times New Roman" pitchFamily="18" charset="0"/>
              </a:rPr>
              <a:t>    </a:t>
            </a:r>
            <a:r>
              <a:rPr lang="ru-RU" sz="2800" b="1" dirty="0" err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δφαίρα</a:t>
            </a:r>
            <a:r>
              <a:rPr lang="ru-RU" sz="2800" b="1" dirty="0" err="1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ru-RU" sz="2800" b="1" dirty="0">
                <a:solidFill>
                  <a:srgbClr val="FF3300"/>
                </a:solidFill>
                <a:latin typeface="Times New Roman" pitchFamily="18" charset="0"/>
              </a:rPr>
              <a:t>(сфера) - шар</a:t>
            </a:r>
            <a:r>
              <a:rPr lang="ru-RU" sz="6000" b="1" dirty="0">
                <a:latin typeface="Times New Roman" pitchFamily="18" charset="0"/>
              </a:rPr>
              <a:t>  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2143116"/>
            <a:ext cx="4214842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Состав</a:t>
            </a:r>
            <a:r>
              <a:rPr lang="ru-RU" dirty="0" smtClean="0"/>
              <a:t> </a:t>
            </a:r>
          </a:p>
          <a:p>
            <a:r>
              <a:rPr lang="ru-RU" b="1" dirty="0" smtClean="0">
                <a:latin typeface="Times New Roman" pitchFamily="18" charset="0"/>
              </a:rPr>
              <a:t>Азот </a:t>
            </a:r>
            <a:r>
              <a:rPr lang="en-US" b="1" dirty="0" smtClean="0">
                <a:latin typeface="Times New Roman" pitchFamily="18" charset="0"/>
              </a:rPr>
              <a:t>N</a:t>
            </a:r>
            <a:r>
              <a:rPr lang="en-US" b="1" baseline="-25000" dirty="0" smtClean="0">
                <a:latin typeface="Times New Roman" pitchFamily="18" charset="0"/>
              </a:rPr>
              <a:t>2</a:t>
            </a:r>
            <a:r>
              <a:rPr lang="ru-RU" b="1" baseline="-25000" dirty="0" smtClean="0">
                <a:latin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</a:rPr>
              <a:t>– </a:t>
            </a:r>
            <a:r>
              <a:rPr lang="ru-RU" b="1" dirty="0" smtClean="0">
                <a:latin typeface="Times New Roman" pitchFamily="18" charset="0"/>
              </a:rPr>
              <a:t>78%</a:t>
            </a:r>
          </a:p>
          <a:p>
            <a:r>
              <a:rPr lang="ru-RU" b="1" dirty="0" smtClean="0">
                <a:latin typeface="Times New Roman" pitchFamily="18" charset="0"/>
              </a:rPr>
              <a:t>Кислород </a:t>
            </a:r>
            <a:r>
              <a:rPr lang="ru-RU" b="1" dirty="0" smtClean="0">
                <a:latin typeface="Times New Roman" pitchFamily="18" charset="0"/>
              </a:rPr>
              <a:t>О</a:t>
            </a:r>
            <a:r>
              <a:rPr lang="ru-RU" sz="1200" b="1" dirty="0" smtClean="0">
                <a:latin typeface="Times New Roman" pitchFamily="18" charset="0"/>
              </a:rPr>
              <a:t>2</a:t>
            </a:r>
            <a:r>
              <a:rPr lang="ru-RU" b="1" dirty="0" smtClean="0">
                <a:latin typeface="Times New Roman" pitchFamily="18" charset="0"/>
              </a:rPr>
              <a:t> – </a:t>
            </a:r>
            <a:r>
              <a:rPr lang="ru-RU" b="1" dirty="0" smtClean="0">
                <a:latin typeface="Times New Roman" pitchFamily="18" charset="0"/>
              </a:rPr>
              <a:t>21%</a:t>
            </a:r>
          </a:p>
          <a:p>
            <a:r>
              <a:rPr lang="ru-RU" b="1" dirty="0" smtClean="0">
                <a:latin typeface="Times New Roman" pitchFamily="18" charset="0"/>
              </a:rPr>
              <a:t>Углекислый </a:t>
            </a:r>
            <a:r>
              <a:rPr lang="ru-RU" b="1" dirty="0" smtClean="0">
                <a:latin typeface="Times New Roman" pitchFamily="18" charset="0"/>
              </a:rPr>
              <a:t>газ СО</a:t>
            </a:r>
            <a:r>
              <a:rPr lang="ru-RU" b="1" baseline="-25000" dirty="0" smtClean="0">
                <a:latin typeface="Times New Roman" pitchFamily="18" charset="0"/>
              </a:rPr>
              <a:t>2</a:t>
            </a:r>
            <a:r>
              <a:rPr lang="ru-RU" b="1" dirty="0" smtClean="0">
                <a:latin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</a:rPr>
              <a:t>0,03%</a:t>
            </a:r>
          </a:p>
          <a:p>
            <a:r>
              <a:rPr lang="ru-RU" b="1" dirty="0" smtClean="0">
                <a:latin typeface="Times New Roman" pitchFamily="18" charset="0"/>
              </a:rPr>
              <a:t>Инертные </a:t>
            </a:r>
            <a:r>
              <a:rPr lang="ru-RU" b="1" dirty="0" smtClean="0">
                <a:latin typeface="Times New Roman" pitchFamily="18" charset="0"/>
              </a:rPr>
              <a:t>газы – 0,94 </a:t>
            </a:r>
            <a:r>
              <a:rPr lang="ru-RU" b="1" dirty="0" smtClean="0">
                <a:latin typeface="Times New Roman" pitchFamily="18" charset="0"/>
              </a:rPr>
              <a:t>%</a:t>
            </a:r>
          </a:p>
          <a:p>
            <a:r>
              <a:rPr lang="ru-RU" b="1" dirty="0" smtClean="0">
                <a:latin typeface="Times New Roman" pitchFamily="18" charset="0"/>
              </a:rPr>
              <a:t>Переменные </a:t>
            </a:r>
            <a:r>
              <a:rPr lang="ru-RU" b="1" dirty="0" smtClean="0">
                <a:latin typeface="Times New Roman" pitchFamily="18" charset="0"/>
              </a:rPr>
              <a:t>составные – 0,03% :</a:t>
            </a:r>
          </a:p>
          <a:p>
            <a:r>
              <a:rPr lang="ru-RU" b="1" dirty="0" smtClean="0">
                <a:latin typeface="Times New Roman" pitchFamily="18" charset="0"/>
              </a:rPr>
              <a:t>Оксиды серы</a:t>
            </a:r>
          </a:p>
          <a:p>
            <a:r>
              <a:rPr lang="ru-RU" b="1" dirty="0" smtClean="0">
                <a:latin typeface="Times New Roman" pitchFamily="18" charset="0"/>
              </a:rPr>
              <a:t>Угарный газ</a:t>
            </a:r>
          </a:p>
          <a:p>
            <a:r>
              <a:rPr lang="ru-RU" b="1" dirty="0" smtClean="0">
                <a:latin typeface="Times New Roman" pitchFamily="18" charset="0"/>
              </a:rPr>
              <a:t>Аммиак</a:t>
            </a:r>
          </a:p>
          <a:p>
            <a:r>
              <a:rPr lang="ru-RU" b="1" dirty="0" smtClean="0">
                <a:latin typeface="Times New Roman" pitchFamily="18" charset="0"/>
              </a:rPr>
              <a:t>Элементарная сера</a:t>
            </a:r>
          </a:p>
          <a:p>
            <a:r>
              <a:rPr lang="ru-RU" b="1" dirty="0" smtClean="0">
                <a:latin typeface="Times New Roman" pitchFamily="18" charset="0"/>
              </a:rPr>
              <a:t>Сероводород</a:t>
            </a:r>
          </a:p>
          <a:p>
            <a:r>
              <a:rPr lang="ru-RU" b="1" dirty="0" smtClean="0">
                <a:latin typeface="Times New Roman" pitchFamily="18" charset="0"/>
              </a:rPr>
              <a:t>Вода и пыль</a:t>
            </a:r>
          </a:p>
          <a:p>
            <a:endParaRPr lang="ru-RU" b="1" dirty="0" smtClean="0">
              <a:latin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</a:endParaRPr>
          </a:p>
          <a:p>
            <a:endParaRPr lang="ru-RU" b="1" dirty="0">
              <a:latin typeface="Times New Roman" pitchFamily="18" charset="0"/>
            </a:endParaRPr>
          </a:p>
        </p:txBody>
      </p:sp>
      <p:pic>
        <p:nvPicPr>
          <p:cNvPr id="8" name="Picture 7" descr="2 состав воздуха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120629" y="2714620"/>
            <a:ext cx="4718571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10000" contrast="40000"/>
          </a:blip>
          <a:srcRect/>
          <a:stretch>
            <a:fillRect/>
          </a:stretch>
        </p:blipFill>
        <p:spPr>
          <a:xfrm>
            <a:off x="0" y="0"/>
            <a:ext cx="4140200" cy="6858000"/>
          </a:xfrm>
        </p:spPr>
      </p:pic>
      <p:sp>
        <p:nvSpPr>
          <p:cNvPr id="103428" name="Rectangle 4"/>
          <p:cNvSpPr>
            <a:spLocks noChangeArrowheads="1"/>
          </p:cNvSpPr>
          <p:nvPr/>
        </p:nvSpPr>
        <p:spPr bwMode="auto">
          <a:xfrm>
            <a:off x="4284663" y="549275"/>
            <a:ext cx="4859337" cy="6308725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V</a:t>
            </a:r>
            <a:r>
              <a:rPr lang="ru-RU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.</a:t>
            </a:r>
            <a:r>
              <a:rPr lang="ru-RU" sz="2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Экзосфера</a:t>
            </a:r>
            <a:r>
              <a:rPr lang="ru-RU" sz="2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(греч. - снаружи) – 500 км – 800 км</a:t>
            </a:r>
          </a:p>
          <a:p>
            <a:pPr>
              <a:defRPr/>
            </a:pPr>
            <a:endParaRPr lang="en-US" sz="280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>
              <a:defRPr/>
            </a:pPr>
            <a:r>
              <a:rPr lang="en-US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IV</a:t>
            </a:r>
            <a:r>
              <a:rPr lang="ru-RU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. Термосфера</a:t>
            </a:r>
            <a:r>
              <a:rPr lang="ru-RU" sz="2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(греч. - тепло) – 80 км – 500 км </a:t>
            </a:r>
          </a:p>
          <a:p>
            <a:pPr>
              <a:defRPr/>
            </a:pPr>
            <a:r>
              <a:rPr lang="ru-RU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Озоновый слой</a:t>
            </a:r>
            <a:endParaRPr lang="en-US" sz="280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>
              <a:defRPr/>
            </a:pPr>
            <a:r>
              <a:rPr lang="en-US" sz="2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III</a:t>
            </a:r>
            <a:r>
              <a:rPr lang="ru-RU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.</a:t>
            </a:r>
            <a:r>
              <a:rPr lang="ru-RU" sz="2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Мезосфера</a:t>
            </a:r>
            <a:r>
              <a:rPr lang="ru-RU" sz="2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(греч. - средний) -  55 км – 80 км</a:t>
            </a:r>
          </a:p>
          <a:p>
            <a:pPr>
              <a:defRPr/>
            </a:pPr>
            <a:endParaRPr lang="ru-RU" sz="280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>
              <a:defRPr/>
            </a:pPr>
            <a:r>
              <a:rPr lang="en-US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II</a:t>
            </a:r>
            <a:r>
              <a:rPr lang="ru-RU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.</a:t>
            </a:r>
            <a:r>
              <a:rPr lang="ru-RU" sz="2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Стратосфера</a:t>
            </a:r>
            <a:r>
              <a:rPr lang="ru-RU" sz="2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(лат. – настил, слой)  11 км - 55 км</a:t>
            </a:r>
            <a:endParaRPr lang="en-US" sz="280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>
              <a:defRPr/>
            </a:pPr>
            <a:endParaRPr lang="en-US" sz="280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>
              <a:defRPr/>
            </a:pPr>
            <a:r>
              <a:rPr lang="ru-RU" sz="2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I</a:t>
            </a:r>
            <a:r>
              <a:rPr lang="ru-RU" sz="2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. </a:t>
            </a:r>
            <a:r>
              <a:rPr lang="ru-RU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Тропосфера</a:t>
            </a:r>
            <a:r>
              <a:rPr lang="ru-RU" sz="2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(от греч. - поворот) до 11 км</a:t>
            </a:r>
            <a:endParaRPr lang="en-US" sz="280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03429" name="Rectangle 5"/>
          <p:cNvSpPr>
            <a:spLocks noChangeArrowheads="1"/>
          </p:cNvSpPr>
          <p:nvPr/>
        </p:nvSpPr>
        <p:spPr bwMode="auto">
          <a:xfrm>
            <a:off x="4427538" y="0"/>
            <a:ext cx="4140200" cy="519113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B3052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Слои атмосферы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228601"/>
            <a:ext cx="8591550" cy="1557326"/>
          </a:xfrm>
          <a:noFill/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54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Почему</a:t>
            </a:r>
            <a:r>
              <a:rPr lang="ru-RU" sz="5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существует воздушная оболочка Земли?</a:t>
            </a:r>
          </a:p>
        </p:txBody>
      </p:sp>
      <p:sp>
        <p:nvSpPr>
          <p:cNvPr id="7475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28596" y="2071678"/>
            <a:ext cx="8540750" cy="1935170"/>
          </a:xfrm>
          <a:solidFill>
            <a:srgbClr val="CCECFF"/>
          </a:solidFill>
        </p:spPr>
        <p:txBody>
          <a:bodyPr>
            <a:normAutofit fontScale="77500" lnSpcReduction="20000"/>
          </a:bodyPr>
          <a:lstStyle/>
          <a:p>
            <a:pPr eaLnBrk="1" hangingPunct="1">
              <a:defRPr/>
            </a:pPr>
            <a:r>
              <a:rPr lang="ru-RU" sz="4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Воздушная оболочка Земли существует, потому что  скорость молекул меньше, чем 11,2 км/с и на них  действует сила тяжести.</a:t>
            </a:r>
          </a:p>
        </p:txBody>
      </p:sp>
      <p:pic>
        <p:nvPicPr>
          <p:cNvPr id="4" name="Picture 1" descr="F:\физика\Гифы\other\1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92" y="714356"/>
            <a:ext cx="1872208" cy="1664185"/>
          </a:xfrm>
          <a:prstGeom prst="rect">
            <a:avLst/>
          </a:prstGeom>
          <a:noFill/>
        </p:spPr>
      </p:pic>
      <p:sp>
        <p:nvSpPr>
          <p:cNvPr id="5" name="Rectangle 3"/>
          <p:cNvSpPr txBox="1">
            <a:spLocks noRot="1" noChangeArrowheads="1"/>
          </p:cNvSpPr>
          <p:nvPr/>
        </p:nvSpPr>
        <p:spPr>
          <a:xfrm>
            <a:off x="0" y="5572140"/>
            <a:ext cx="9144000" cy="1070430"/>
          </a:xfrm>
          <a:prstGeom prst="rect">
            <a:avLst/>
          </a:prstGeom>
          <a:solidFill>
            <a:srgbClr val="CCECFF"/>
          </a:solidFill>
        </p:spPr>
        <p:txBody>
          <a:bodyPr vert="horz">
            <a:normAutofit fontScale="70000" lnSpcReduction="200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Что произошло бы на Земле, если бы воздушная атмосфера вдруг исчезла?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" pitchFamily="2" charset="2"/>
              <a:buNone/>
              <a:tabLst/>
              <a:defRPr/>
            </a:pPr>
            <a:endParaRPr kumimoji="0" lang="ru-RU" sz="54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2" descr="F:\физика\Гифы\planet\0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298" y="3500438"/>
            <a:ext cx="2071702" cy="2011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4" grpId="0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274638"/>
            <a:ext cx="9144000" cy="1570037"/>
          </a:xfrm>
          <a:solidFill>
            <a:srgbClr val="CCECFF"/>
          </a:solidFill>
        </p:spPr>
        <p:txBody>
          <a:bodyPr>
            <a:normAutofit fontScale="90000"/>
          </a:bodyPr>
          <a:lstStyle/>
          <a:p>
            <a:pPr algn="l" eaLnBrk="1" hangingPunct="1">
              <a:defRPr/>
            </a:pPr>
            <a:r>
              <a:rPr lang="ru-RU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Лишившись атмосферы Земля стала бы такой же мертвой, как ее спутница Луна, где попеременно царят то испепеляющий зной, то леденящий холод + 130 С днем и  - 150 С ночью</a:t>
            </a:r>
            <a:r>
              <a:rPr lang="ru-RU" sz="2800" dirty="0" smtClean="0"/>
              <a:t>.</a:t>
            </a:r>
          </a:p>
        </p:txBody>
      </p:sp>
      <p:pic>
        <p:nvPicPr>
          <p:cNvPr id="17411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8" y="1989138"/>
            <a:ext cx="8785225" cy="50133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642918"/>
            <a:ext cx="7854696" cy="4214842"/>
          </a:xfrm>
        </p:spPr>
        <p:txBody>
          <a:bodyPr/>
          <a:lstStyle/>
          <a:p>
            <a:pPr algn="l"/>
            <a:r>
              <a:rPr lang="ru-RU" dirty="0" smtClean="0"/>
              <a:t>Что такое ДАВЛЕНИЕ?</a:t>
            </a:r>
          </a:p>
          <a:p>
            <a:pPr algn="l"/>
            <a:r>
              <a:rPr lang="ru-RU" dirty="0" smtClean="0"/>
              <a:t>С какой силой давит тело на поверхность?</a:t>
            </a:r>
          </a:p>
          <a:p>
            <a:pPr algn="l"/>
            <a:r>
              <a:rPr lang="ru-RU" dirty="0" smtClean="0"/>
              <a:t>Отличается ли давление твердых тел, жидкостей и газов?</a:t>
            </a:r>
          </a:p>
          <a:p>
            <a:pPr algn="l"/>
            <a:r>
              <a:rPr lang="ru-RU" dirty="0" smtClean="0"/>
              <a:t>От чего зависит давление твердых тел? ?жидкостей? Газов?</a:t>
            </a:r>
          </a:p>
          <a:p>
            <a:pPr algn="l"/>
            <a:endParaRPr lang="ru-RU" dirty="0" smtClean="0"/>
          </a:p>
          <a:p>
            <a:pPr algn="l"/>
            <a:r>
              <a:rPr lang="ru-RU" dirty="0" smtClean="0"/>
              <a:t>  </a:t>
            </a:r>
            <a:r>
              <a:rPr lang="ru-RU" b="1" dirty="0" smtClean="0"/>
              <a:t> - С какой силой атмосфера давит на нас</a:t>
            </a:r>
            <a:r>
              <a:rPr lang="ru-RU" b="1" dirty="0" smtClean="0"/>
              <a:t>?</a:t>
            </a:r>
          </a:p>
          <a:p>
            <a:pPr algn="l"/>
            <a:r>
              <a:rPr lang="ru-RU" b="1" dirty="0" smtClean="0"/>
              <a:t>   - Чему равен вес воздуха?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3" name="Picture 3" descr="вес воздуха"/>
          <p:cNvPicPr>
            <a:picLocks noChangeAspect="1" noChangeArrowheads="1"/>
          </p:cNvPicPr>
          <p:nvPr/>
        </p:nvPicPr>
        <p:blipFill>
          <a:blip r:embed="rId2" cstate="print">
            <a:lum bright="-30000" contrast="40000"/>
          </a:blip>
          <a:srcRect/>
          <a:stretch>
            <a:fillRect/>
          </a:stretch>
        </p:blipFill>
        <p:spPr bwMode="auto">
          <a:xfrm>
            <a:off x="16436" y="1196752"/>
            <a:ext cx="9127564" cy="47744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1525</TotalTime>
  <Words>1047</Words>
  <Application>Microsoft Office PowerPoint</Application>
  <PresentationFormat>Экран (4:3)</PresentationFormat>
  <Paragraphs>137</Paragraphs>
  <Slides>31</Slides>
  <Notes>2</Notes>
  <HiddenSlides>1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3" baseType="lpstr">
      <vt:lpstr>Поток</vt:lpstr>
      <vt:lpstr>Формула</vt:lpstr>
      <vt:lpstr>Слайд 1</vt:lpstr>
      <vt:lpstr>Слайд 2</vt:lpstr>
      <vt:lpstr> Цель урока: сформировать понятие атмосферного давления, раскрыть его природу, ознакомить школьников с явлениями, причиной которых является  атмосферное  давление. </vt:lpstr>
      <vt:lpstr>Слайд 4</vt:lpstr>
      <vt:lpstr>Слайд 5</vt:lpstr>
      <vt:lpstr>Почему существует воздушная оболочка Земли?</vt:lpstr>
      <vt:lpstr>Лишившись атмосферы Земля стала бы такой же мертвой, как ее спутница Луна, где попеременно царят то испепеляющий зной, то леденящий холод + 130 С днем и  - 150 С ночью.</vt:lpstr>
      <vt:lpstr>Слайд 8</vt:lpstr>
      <vt:lpstr>Слайд 9</vt:lpstr>
      <vt:lpstr>Слайд 10</vt:lpstr>
      <vt:lpstr>   Земная                         поверхность и все тела на ней испытывают давление толщи воздуха, т.е. испытывают атмосферное давление.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А вы знаете, как …</vt:lpstr>
      <vt:lpstr>Почему, в самом деле, жидкость устремляется к нам в рот? Что ее увлекает? </vt:lpstr>
      <vt:lpstr>Слайд 21</vt:lpstr>
      <vt:lpstr>Слайд 22</vt:lpstr>
      <vt:lpstr>А вы знаете, что…</vt:lpstr>
      <vt:lpstr>А вы знаете, что…</vt:lpstr>
      <vt:lpstr>А вы знаете, что…</vt:lpstr>
      <vt:lpstr>В каком случае художник прав?</vt:lpstr>
      <vt:lpstr>       Проверим себя! </vt:lpstr>
      <vt:lpstr>Слайд 28</vt:lpstr>
      <vt:lpstr>Ответы:</vt:lpstr>
      <vt:lpstr>Слайд 30</vt:lpstr>
      <vt:lpstr>Подведение   итогов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144</cp:revision>
  <dcterms:modified xsi:type="dcterms:W3CDTF">2015-02-02T13:39:08Z</dcterms:modified>
</cp:coreProperties>
</file>